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27" r:id="rId2"/>
    <p:sldId id="339" r:id="rId3"/>
    <p:sldId id="340" r:id="rId4"/>
    <p:sldId id="323" r:id="rId5"/>
    <p:sldId id="329" r:id="rId6"/>
    <p:sldId id="324" r:id="rId7"/>
    <p:sldId id="330" r:id="rId8"/>
    <p:sldId id="325" r:id="rId9"/>
    <p:sldId id="333" r:id="rId10"/>
    <p:sldId id="334" r:id="rId11"/>
    <p:sldId id="335" r:id="rId12"/>
    <p:sldId id="336" r:id="rId13"/>
    <p:sldId id="337" r:id="rId14"/>
    <p:sldId id="338" r:id="rId15"/>
    <p:sldId id="341"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68" autoAdjust="0"/>
  </p:normalViewPr>
  <p:slideViewPr>
    <p:cSldViewPr>
      <p:cViewPr>
        <p:scale>
          <a:sx n="66" d="100"/>
          <a:sy n="66" d="100"/>
        </p:scale>
        <p:origin x="-2922" y="-1062"/>
      </p:cViewPr>
      <p:guideLst>
        <p:guide orient="horz" pos="2160"/>
        <p:guide pos="2880"/>
      </p:guideLst>
    </p:cSldViewPr>
  </p:slideViewPr>
  <p:outlineViewPr>
    <p:cViewPr>
      <p:scale>
        <a:sx n="33" d="100"/>
        <a:sy n="33" d="100"/>
      </p:scale>
      <p:origin x="0" y="92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2FEDA-0CB9-4702-AAF7-0125B726039D}" type="datetimeFigureOut">
              <a:rPr lang="uk-UA" smtClean="0"/>
              <a:pPr/>
              <a:t>21.03.2017</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9F554-AB2C-45AE-939D-34C7DEAE4413}" type="slidenum">
              <a:rPr lang="uk-UA" smtClean="0"/>
              <a:pPr/>
              <a:t>‹#›</a:t>
            </a:fld>
            <a:endParaRPr lang="uk-UA"/>
          </a:p>
        </p:txBody>
      </p:sp>
    </p:spTree>
    <p:extLst>
      <p:ext uri="{BB962C8B-B14F-4D97-AF65-F5344CB8AC3E}">
        <p14:creationId xmlns:p14="http://schemas.microsoft.com/office/powerpoint/2010/main" val="116293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21.03.2017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21.03.2017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88840"/>
            <a:ext cx="8568952" cy="4320480"/>
          </a:xfrm>
        </p:spPr>
        <p:txBody>
          <a:bodyPr>
            <a:normAutofit/>
          </a:bodyPr>
          <a:lstStyle/>
          <a:p>
            <a:pPr marL="0" indent="0" algn="ctr">
              <a:buNone/>
            </a:pPr>
            <a:endParaRPr lang="ru-RU" sz="4800" b="1" smtClean="0"/>
          </a:p>
          <a:p>
            <a:pPr marL="0" indent="0" algn="ctr">
              <a:buNone/>
            </a:pPr>
            <a:r>
              <a:rPr lang="ru-RU" sz="5800" b="1" smtClean="0"/>
              <a:t>ОКРЕМІ </a:t>
            </a:r>
            <a:r>
              <a:rPr lang="ru-RU" sz="5800" b="1"/>
              <a:t>АСПЕКТИ ЗАПОБІГАННЯ </a:t>
            </a:r>
            <a:r>
              <a:rPr lang="ru-RU" sz="5800" b="1" smtClean="0"/>
              <a:t>КОРУПЦІЇ</a:t>
            </a:r>
          </a:p>
          <a:p>
            <a:pPr marL="0" indent="0" algn="ctr">
              <a:buNone/>
            </a:pPr>
            <a:r>
              <a:rPr lang="uk-UA" sz="5400"/>
              <a:t>Фінансовий контроль</a:t>
            </a:r>
            <a:endParaRPr lang="ru-RU" sz="5400" dirty="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val="335926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92500"/>
          </a:bodyPr>
          <a:lstStyle/>
          <a:p>
            <a:pPr marL="0" indent="0" algn="ctr">
              <a:buNone/>
            </a:pPr>
            <a:r>
              <a:rPr lang="uk-UA" sz="3900" b="1"/>
              <a:t>У декларації зазначаються відомості </a:t>
            </a:r>
            <a:r>
              <a:rPr lang="ru-RU" sz="3900" b="1"/>
              <a:t>про</a:t>
            </a:r>
            <a:r>
              <a:rPr lang="ru-RU" sz="3900" b="1" smtClean="0"/>
              <a:t>:</a:t>
            </a:r>
          </a:p>
          <a:p>
            <a:pPr algn="just"/>
            <a:endParaRPr lang="uk-UA" sz="800" smtClean="0"/>
          </a:p>
          <a:p>
            <a:pPr algn="just"/>
            <a:r>
              <a:rPr lang="uk-UA" sz="2600" smtClean="0"/>
              <a:t>інші </a:t>
            </a:r>
            <a:r>
              <a:rPr lang="uk-UA" sz="2600"/>
              <a:t>корпоративні права, що належать суб’єкту декларування або членам його сім’ї, із зазначенням найменування кожного суб’єкта господарювання, його організаційно-правової форми, коду Єдиного державного реєстру підприємств і організацій України, частки у статутному (складеному) капіталі товариства, підприємства, організації у грошовому та відсотковому виразі;</a:t>
            </a:r>
          </a:p>
          <a:p>
            <a:pPr algn="just"/>
            <a:r>
              <a:rPr lang="uk-UA" sz="2600"/>
              <a:t>юридичні особи, кінцевим бенефіціарним власником (контролером) яких є суб’єкт декларування або члени його сім’ї".</a:t>
            </a:r>
            <a:endParaRPr lang="uk-UA" sz="260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21987885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62500" lnSpcReduction="20000"/>
          </a:bodyPr>
          <a:lstStyle/>
          <a:p>
            <a:pPr marL="0" indent="0" algn="ctr">
              <a:buNone/>
            </a:pPr>
            <a:r>
              <a:rPr lang="uk-UA" sz="5800" b="1"/>
              <a:t>У декларації зазначаються відомості </a:t>
            </a:r>
            <a:r>
              <a:rPr lang="ru-RU" sz="5800" b="1"/>
              <a:t>про</a:t>
            </a:r>
            <a:r>
              <a:rPr lang="ru-RU" sz="5800" b="1" smtClean="0"/>
              <a:t>:</a:t>
            </a:r>
          </a:p>
          <a:p>
            <a:pPr algn="just"/>
            <a:endParaRPr lang="uk-UA" sz="800" smtClean="0"/>
          </a:p>
          <a:p>
            <a:pPr algn="just"/>
            <a:r>
              <a:rPr lang="uk-UA" sz="3800" smtClean="0"/>
              <a:t>нематеріальні </a:t>
            </a:r>
            <a:r>
              <a:rPr lang="uk-UA" sz="3800"/>
              <a:t>активи, що належать суб’єкту декларування або членам його сім’ї, у тому числі об’єкти інтелектуальної власності, що можуть бути оцінені в грошовому еквіваленті. До відомостей щодо нематеріальних активів включаються дані про вид та характеристики таких активів, вартість активів на момент виникнення права власності, а також про дату виникнення права на них;</a:t>
            </a:r>
          </a:p>
          <a:p>
            <a:pPr algn="just"/>
            <a:r>
              <a:rPr lang="uk-UA" sz="3800"/>
              <a:t>отримані (нараховані) доходи, у тому числі доходи у вигляді заробітної плати (грошового забезпечення), отримані як за основним місцем роботи, так і за сумісництвом, гонорари, дивіденди, проценти, роялті, страхові виплати, благодійна допомога, пенсія, доходи від відчуження цінних паперів та корпоративних прав, подарунки та інші доходи</a:t>
            </a:r>
            <a:r>
              <a:rPr lang="uk-UA" sz="3800" smtClean="0"/>
              <a:t>.</a:t>
            </a:r>
            <a:endParaRPr lang="ru-RU" sz="4500" b="1"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2497083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40000" lnSpcReduction="20000"/>
          </a:bodyPr>
          <a:lstStyle/>
          <a:p>
            <a:pPr marL="0" indent="0" algn="ctr">
              <a:buNone/>
            </a:pPr>
            <a:r>
              <a:rPr lang="uk-UA" sz="9000" b="1" dirty="0"/>
              <a:t>У декларації зазначаються відомості </a:t>
            </a:r>
            <a:r>
              <a:rPr lang="ru-RU" sz="9000" b="1" dirty="0"/>
              <a:t>про</a:t>
            </a:r>
            <a:r>
              <a:rPr lang="ru-RU" sz="9000" b="1" dirty="0" smtClean="0"/>
              <a:t>:</a:t>
            </a:r>
          </a:p>
          <a:p>
            <a:pPr algn="just"/>
            <a:endParaRPr lang="uk-UA" sz="800" dirty="0" smtClean="0"/>
          </a:p>
          <a:p>
            <a:pPr algn="just"/>
            <a:r>
              <a:rPr lang="uk-UA" sz="6300" dirty="0" smtClean="0"/>
              <a:t>наявні </a:t>
            </a:r>
            <a:r>
              <a:rPr lang="uk-UA" sz="6300" dirty="0"/>
              <a:t>грошові активи, у тому числі готівкові кошти, </a:t>
            </a:r>
            <a:r>
              <a:rPr lang="uk-UA" sz="6300" dirty="0" err="1"/>
              <a:t>кошти</a:t>
            </a:r>
            <a:r>
              <a:rPr lang="uk-UA" sz="6300" dirty="0"/>
              <a:t>, розміщені на банківських рахунках, внески до кредитних спілок та інших небанківських фінансових установ, кошти, позичені третім особам, а також активи у дорогоцінних (банківських) металах. </a:t>
            </a:r>
          </a:p>
          <a:p>
            <a:pPr algn="just"/>
            <a:endParaRPr lang="uk-UA" sz="800" b="1" dirty="0" smtClean="0"/>
          </a:p>
          <a:p>
            <a:pPr algn="just"/>
            <a:r>
              <a:rPr lang="uk-UA" sz="6300" b="1" u="sng" dirty="0" smtClean="0"/>
              <a:t>Не </a:t>
            </a:r>
            <a:r>
              <a:rPr lang="uk-UA" sz="6300" b="1" u="sng" dirty="0"/>
              <a:t>підлягають декларуванню</a:t>
            </a:r>
            <a:r>
              <a:rPr lang="uk-UA" sz="6300" b="1" dirty="0"/>
              <a:t> </a:t>
            </a:r>
            <a:r>
              <a:rPr lang="uk-UA" sz="6300" dirty="0"/>
              <a:t>наявні грошові активи (у тому числі готівкові кошти, </a:t>
            </a:r>
            <a:r>
              <a:rPr lang="uk-UA" sz="6300" dirty="0" err="1"/>
              <a:t>кошти</a:t>
            </a:r>
            <a:r>
              <a:rPr lang="uk-UA" sz="6300" dirty="0"/>
              <a:t>, розміщені на банківських рахунках, внески до кредитних спілок та інших небанківських фінансових установ, кошти, позичені третім особам) та активи у дорогоцінних (банківських) металах, сукупна вартість яких не перевищує 50 </a:t>
            </a:r>
            <a:r>
              <a:rPr lang="uk-UA" sz="6300" dirty="0" smtClean="0"/>
              <a:t>прожиткових мінімумів, </a:t>
            </a:r>
            <a:r>
              <a:rPr lang="uk-UA" sz="6300" dirty="0"/>
              <a:t>встановлених на 1 січня звітного року</a:t>
            </a:r>
            <a:r>
              <a:rPr lang="uk-UA" sz="6300" dirty="0" smtClean="0"/>
              <a:t>.</a:t>
            </a:r>
            <a:endParaRPr lang="ru-RU" sz="6300" b="1" dirty="0" smtClean="0"/>
          </a:p>
          <a:p>
            <a:pPr marL="0" indent="0" algn="just">
              <a:buNone/>
            </a:pPr>
            <a:endParaRPr lang="uk-UA" sz="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877973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25000" lnSpcReduction="20000"/>
          </a:bodyPr>
          <a:lstStyle/>
          <a:p>
            <a:pPr marL="0" indent="0" algn="ctr">
              <a:buNone/>
            </a:pPr>
            <a:r>
              <a:rPr lang="uk-UA" sz="14400" b="1"/>
              <a:t>У декларації зазначаються відомості </a:t>
            </a:r>
            <a:r>
              <a:rPr lang="ru-RU" sz="14400" b="1"/>
              <a:t>про</a:t>
            </a:r>
            <a:r>
              <a:rPr lang="ru-RU" sz="14400" b="1" smtClean="0"/>
              <a:t>:</a:t>
            </a:r>
          </a:p>
          <a:p>
            <a:pPr algn="just"/>
            <a:endParaRPr lang="uk-UA" sz="800" smtClean="0"/>
          </a:p>
          <a:p>
            <a:pPr algn="just"/>
            <a:endParaRPr lang="uk-UA" sz="1100" smtClean="0"/>
          </a:p>
          <a:p>
            <a:pPr algn="just"/>
            <a:r>
              <a:rPr lang="uk-UA" sz="10000" smtClean="0"/>
              <a:t>фінансові </a:t>
            </a:r>
            <a:r>
              <a:rPr lang="uk-UA" sz="10000"/>
              <a:t>зобов’язання, у тому числі отримані кредити, позики, зобов’язання за договорами лізингу, розмір сплачених коштів в рахунок основної суми позики (кредиту) та процентів за позикою (кредиту), зобов’язання за договорами страхування та недержавного пенсійного забезпечення, позичені іншим особам кошти;</a:t>
            </a:r>
          </a:p>
          <a:p>
            <a:pPr algn="just"/>
            <a:endParaRPr lang="uk-UA" sz="800" smtClean="0"/>
          </a:p>
          <a:p>
            <a:pPr algn="just"/>
            <a:r>
              <a:rPr lang="uk-UA" sz="10000" smtClean="0"/>
              <a:t>видатки </a:t>
            </a:r>
            <a:r>
              <a:rPr lang="uk-UA" sz="10000"/>
              <a:t>та всі правочини, вчинені у звітному періоді, на підставі яких у суб’єкта декларування виникає або припиняється право власності, володіння чи користування, у тому числі спільної власності, на нерухоме або рухоме майно, нематеріальні та інші активи, а також виникають фінансові зобов’язання</a:t>
            </a:r>
            <a:r>
              <a:rPr lang="uk-UA" sz="10000" smtClean="0"/>
              <a:t>.</a:t>
            </a:r>
            <a:endParaRPr lang="ru-RU" sz="10000" b="1" smtClean="0"/>
          </a:p>
          <a:p>
            <a:pPr algn="just"/>
            <a:endParaRPr lang="uk-UA" sz="800" smtClean="0"/>
          </a:p>
          <a:p>
            <a:pPr marL="0" indent="0" algn="just">
              <a:buNone/>
            </a:pPr>
            <a:endParaRPr lang="uk-UA" sz="80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3941902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fontScale="25000" lnSpcReduction="20000"/>
          </a:bodyPr>
          <a:lstStyle/>
          <a:p>
            <a:pPr marL="0" indent="0" algn="ctr">
              <a:buNone/>
            </a:pPr>
            <a:r>
              <a:rPr lang="uk-UA" sz="14400" b="1"/>
              <a:t>У декларації зазначаються відомості </a:t>
            </a:r>
            <a:r>
              <a:rPr lang="ru-RU" sz="14400" b="1"/>
              <a:t>про</a:t>
            </a:r>
            <a:r>
              <a:rPr lang="ru-RU" sz="14400" b="1" smtClean="0"/>
              <a:t>:</a:t>
            </a:r>
          </a:p>
          <a:p>
            <a:pPr algn="just"/>
            <a:r>
              <a:rPr lang="uk-UA" sz="12000"/>
              <a:t>посаду чи роботу, що виконується або виконувалася за сумісництвом;</a:t>
            </a:r>
          </a:p>
          <a:p>
            <a:pPr algn="just"/>
            <a:r>
              <a:rPr lang="uk-UA" sz="12000"/>
              <a:t>входження суб’єкта декларування до керівних, ревізійних чи наглядових органів громадських об’єднань, благодійних організацій, саморегулівних чи самоврядних професійних об’єднань, членство в таких об’єднаннях (організаціях) із зазначенням назви відповідних об’єднань (організацій) та їх коду Єдиного державного реєстру юридичних осіб та фізичних осіб – підприємців.</a:t>
            </a:r>
          </a:p>
          <a:p>
            <a:pPr marL="0" indent="0" algn="ctr">
              <a:buNone/>
            </a:pPr>
            <a:endParaRPr lang="ru-RU" sz="14400" b="1" smtClean="0"/>
          </a:p>
          <a:p>
            <a:pPr marL="0" indent="0" algn="just">
              <a:buNone/>
            </a:pPr>
            <a:endParaRPr lang="uk-UA" sz="800" smtClean="0"/>
          </a:p>
          <a:p>
            <a:pPr marL="0" indent="0" algn="just">
              <a:buNone/>
            </a:pPr>
            <a:endParaRPr lang="uk-UA" sz="80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299570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179512" y="1844824"/>
            <a:ext cx="8640960" cy="4608512"/>
          </a:xfrm>
        </p:spPr>
        <p:txBody>
          <a:bodyPr>
            <a:normAutofit fontScale="92500" lnSpcReduction="10000"/>
          </a:bodyPr>
          <a:lstStyle/>
          <a:p>
            <a:pPr marL="0" indent="0" algn="ctr">
              <a:buNone/>
            </a:pPr>
            <a:endParaRPr lang="uk-UA" sz="1000" b="1" dirty="0" smtClean="0"/>
          </a:p>
          <a:p>
            <a:pPr marL="0" indent="0" algn="ctr">
              <a:buNone/>
            </a:pPr>
            <a:r>
              <a:rPr lang="uk-UA" sz="3700" b="1" dirty="0" smtClean="0">
                <a:solidFill>
                  <a:schemeClr val="tx2"/>
                </a:solidFill>
                <a:effectLst>
                  <a:outerShdw blurRad="38100" dist="38100" dir="2700000" algn="tl">
                    <a:srgbClr val="000000">
                      <a:alpha val="43137"/>
                    </a:srgbClr>
                  </a:outerShdw>
                </a:effectLst>
              </a:rPr>
              <a:t>МЕТОДОЛОГІЯ </a:t>
            </a:r>
            <a:r>
              <a:rPr lang="uk-UA" sz="3700" dirty="0" smtClean="0">
                <a:solidFill>
                  <a:schemeClr val="tx2"/>
                </a:solidFill>
                <a:effectLst>
                  <a:outerShdw blurRad="38100" dist="38100" dir="2700000" algn="tl">
                    <a:srgbClr val="000000">
                      <a:alpha val="43137"/>
                    </a:srgbClr>
                  </a:outerShdw>
                </a:effectLst>
              </a:rPr>
              <a:t/>
            </a:r>
            <a:br>
              <a:rPr lang="uk-UA" sz="3700" dirty="0" smtClean="0">
                <a:solidFill>
                  <a:schemeClr val="tx2"/>
                </a:solidFill>
                <a:effectLst>
                  <a:outerShdw blurRad="38100" dist="38100" dir="2700000" algn="tl">
                    <a:srgbClr val="000000">
                      <a:alpha val="43137"/>
                    </a:srgbClr>
                  </a:outerShdw>
                </a:effectLst>
              </a:rPr>
            </a:br>
            <a:r>
              <a:rPr lang="uk-UA" sz="3700" b="1" dirty="0" smtClean="0">
                <a:solidFill>
                  <a:schemeClr val="tx2"/>
                </a:solidFill>
                <a:effectLst>
                  <a:outerShdw blurRad="38100" dist="38100" dir="2700000" algn="tl">
                    <a:srgbClr val="000000">
                      <a:alpha val="43137"/>
                    </a:srgbClr>
                  </a:outerShdw>
                </a:effectLst>
              </a:rPr>
              <a:t>оцінювання корупційних ризиків у діяльності органів влади від 02.12.2016</a:t>
            </a:r>
          </a:p>
          <a:p>
            <a:pPr marL="0" indent="0" algn="ctr">
              <a:buNone/>
            </a:pPr>
            <a:r>
              <a:rPr lang="uk-UA" sz="3600" b="1" dirty="0" smtClean="0"/>
              <a:t>Корупційний ризик </a:t>
            </a:r>
            <a:r>
              <a:rPr lang="uk-UA" sz="3600" dirty="0" smtClean="0"/>
              <a:t>- ймовірність того, що відбудеться подія корупційного правопорушення чи правопорушення, пов’язаного з корупцією, яка негативно вплине на досягнення органом влади визначених цілей та завдань.</a:t>
            </a:r>
            <a:endParaRPr lang="uk-UA" sz="36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val="3466856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693950"/>
            <a:ext cx="8712968" cy="4903402"/>
          </a:xfrm>
        </p:spPr>
        <p:txBody>
          <a:bodyPr>
            <a:normAutofit fontScale="25000" lnSpcReduction="20000"/>
          </a:bodyPr>
          <a:lstStyle/>
          <a:p>
            <a:pPr marL="0" indent="0" algn="ctr">
              <a:buNone/>
            </a:pPr>
            <a:endParaRPr lang="uk-UA" sz="1000" b="1" dirty="0" smtClean="0"/>
          </a:p>
          <a:p>
            <a:pPr marL="0" indent="0" algn="ctr">
              <a:buNone/>
            </a:pPr>
            <a:r>
              <a:rPr lang="uk-UA" sz="9600" b="1" dirty="0" smtClean="0"/>
              <a:t>Фінансовий контроль</a:t>
            </a:r>
            <a:endParaRPr lang="uk-UA" sz="12800" dirty="0"/>
          </a:p>
          <a:p>
            <a:r>
              <a:rPr lang="uk-UA" sz="9200" dirty="0" smtClean="0"/>
              <a:t>Здійснюється Департаментом фінансового контролю та моніторингу способу життя НАЗК. </a:t>
            </a:r>
            <a:endParaRPr lang="uk-UA" sz="9200" dirty="0" smtClean="0"/>
          </a:p>
          <a:p>
            <a:pPr marL="0" indent="0">
              <a:buNone/>
            </a:pPr>
            <a:r>
              <a:rPr lang="uk-UA" sz="9200" b="1" dirty="0" smtClean="0"/>
              <a:t>        Основні функції:</a:t>
            </a:r>
            <a:r>
              <a:rPr lang="uk-UA" sz="9200" b="1" dirty="0"/>
              <a:t/>
            </a:r>
            <a:br>
              <a:rPr lang="uk-UA" sz="9200" b="1" dirty="0"/>
            </a:br>
            <a:r>
              <a:rPr lang="uk-UA" sz="9200" b="1" dirty="0" smtClean="0"/>
              <a:t>- </a:t>
            </a:r>
            <a:r>
              <a:rPr lang="uk-UA" sz="9200" dirty="0" smtClean="0"/>
              <a:t>контроль </a:t>
            </a:r>
            <a:r>
              <a:rPr lang="uk-UA" sz="9200" dirty="0"/>
              <a:t>та </a:t>
            </a:r>
            <a:r>
              <a:rPr lang="uk-UA" sz="9200" dirty="0" smtClean="0"/>
              <a:t>перевірка </a:t>
            </a:r>
            <a:r>
              <a:rPr lang="uk-UA" sz="9200" dirty="0"/>
              <a:t>декларацій суб’єктів </a:t>
            </a:r>
            <a:r>
              <a:rPr lang="uk-UA" sz="9200" dirty="0" smtClean="0"/>
              <a:t>декларування;</a:t>
            </a:r>
          </a:p>
          <a:p>
            <a:pPr marL="0" indent="0">
              <a:buNone/>
            </a:pPr>
            <a:r>
              <a:rPr lang="uk-UA" sz="9200" dirty="0" smtClean="0"/>
              <a:t>- моніторинг </a:t>
            </a:r>
            <a:r>
              <a:rPr lang="uk-UA" sz="9200" dirty="0"/>
              <a:t>способу життя суб’єктів декларування;</a:t>
            </a:r>
            <a:r>
              <a:rPr lang="uk-UA" sz="9200" dirty="0"/>
              <a:t/>
            </a:r>
            <a:br>
              <a:rPr lang="uk-UA" sz="9200" dirty="0"/>
            </a:br>
            <a:r>
              <a:rPr lang="uk-UA" sz="9200" dirty="0" smtClean="0"/>
              <a:t>- здійснення </a:t>
            </a:r>
            <a:r>
              <a:rPr lang="uk-UA" sz="9200" dirty="0"/>
              <a:t>методичного та консультативного забезпечення виконання законодавства з питань подання та перевірки декларацій суб’єктів декларування;</a:t>
            </a:r>
            <a:r>
              <a:rPr lang="uk-UA" sz="9200" dirty="0"/>
              <a:t/>
            </a:r>
            <a:br>
              <a:rPr lang="uk-UA" sz="9200" dirty="0"/>
            </a:br>
            <a:r>
              <a:rPr lang="uk-UA" sz="9200" dirty="0" smtClean="0"/>
              <a:t>- виявлення порушень, ініціювання </a:t>
            </a:r>
            <a:r>
              <a:rPr lang="uk-UA" sz="9200" dirty="0"/>
              <a:t>питання про проведення службового розслідування, вжиття заходів щодо притягнення до відповідальності осіб, винних у вчиненні корупційних або пов’язаних з корупцією правопорушень, </a:t>
            </a:r>
            <a:r>
              <a:rPr lang="uk-UA" sz="9200" dirty="0" smtClean="0"/>
              <a:t>передача матеріалів, </a:t>
            </a:r>
            <a:r>
              <a:rPr lang="uk-UA" sz="9200" dirty="0"/>
              <a:t>що свідчать про факти таких </a:t>
            </a:r>
            <a:r>
              <a:rPr lang="uk-UA" sz="9200" dirty="0" smtClean="0"/>
              <a:t>правопорушень, до </a:t>
            </a:r>
            <a:r>
              <a:rPr lang="uk-UA" sz="9200" dirty="0"/>
              <a:t>інших спеціально уповноважених суб’єктів у сфері протидії </a:t>
            </a:r>
            <a:r>
              <a:rPr lang="uk-UA" sz="9200" dirty="0" smtClean="0"/>
              <a:t>корупції;</a:t>
            </a:r>
            <a:r>
              <a:rPr lang="uk-UA" sz="9200" dirty="0"/>
              <a:t/>
            </a:r>
            <a:br>
              <a:rPr lang="uk-UA" sz="9200" dirty="0"/>
            </a:br>
            <a:r>
              <a:rPr lang="uk-UA" sz="9200" dirty="0" smtClean="0"/>
              <a:t>- складання протоколів </a:t>
            </a:r>
            <a:r>
              <a:rPr lang="uk-UA" sz="9200" dirty="0"/>
              <a:t>про адміністративні правопорушення, віднесені законом до компетенції </a:t>
            </a:r>
            <a:r>
              <a:rPr lang="uk-UA" sz="9200" dirty="0" smtClean="0"/>
              <a:t>НАЗК.</a:t>
            </a:r>
            <a:endParaRPr lang="uk-UA" sz="92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val="12449292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2060848"/>
            <a:ext cx="8568952" cy="4065315"/>
          </a:xfrm>
        </p:spPr>
        <p:txBody>
          <a:bodyPr>
            <a:normAutofit lnSpcReduction="10000"/>
          </a:bodyPr>
          <a:lstStyle/>
          <a:p>
            <a:pPr marL="0" indent="0" algn="ctr">
              <a:buNone/>
            </a:pPr>
            <a:endParaRPr lang="uk-UA" sz="1000" b="1" smtClean="0"/>
          </a:p>
          <a:p>
            <a:pPr marL="0" indent="0" algn="ctr">
              <a:buNone/>
            </a:pPr>
            <a:r>
              <a:rPr lang="uk-UA" sz="4800" b="1" smtClean="0"/>
              <a:t>Види </a:t>
            </a:r>
            <a:r>
              <a:rPr lang="uk-UA" sz="4800" b="1"/>
              <a:t>фінансового контролю</a:t>
            </a:r>
            <a:r>
              <a:rPr lang="ru-RU" sz="4800" b="1" smtClean="0"/>
              <a:t>:</a:t>
            </a:r>
            <a:endParaRPr lang="ru-RU" sz="3600" b="1" smtClean="0"/>
          </a:p>
          <a:p>
            <a:pPr marL="457200" indent="-457200" algn="just"/>
            <a:endParaRPr lang="uk-UA" sz="800" smtClean="0"/>
          </a:p>
          <a:p>
            <a:pPr marL="457200" indent="-457200" algn="just"/>
            <a:r>
              <a:rPr lang="uk-UA" sz="3600" smtClean="0"/>
              <a:t>щодо </a:t>
            </a:r>
            <a:r>
              <a:rPr lang="uk-UA" sz="3600"/>
              <a:t>своєчасності подання;</a:t>
            </a:r>
          </a:p>
          <a:p>
            <a:pPr marL="0" indent="0" algn="just">
              <a:buNone/>
            </a:pPr>
            <a:endParaRPr lang="uk-UA" sz="1600"/>
          </a:p>
          <a:p>
            <a:pPr marL="457200" indent="-457200" algn="just"/>
            <a:r>
              <a:rPr lang="uk-UA" sz="3600" smtClean="0"/>
              <a:t>щодо </a:t>
            </a:r>
            <a:r>
              <a:rPr lang="uk-UA" sz="3600"/>
              <a:t>правильності та повноти заповнення;</a:t>
            </a:r>
          </a:p>
          <a:p>
            <a:pPr marL="0" indent="0" algn="just">
              <a:buNone/>
            </a:pPr>
            <a:endParaRPr lang="uk-UA" sz="1600"/>
          </a:p>
          <a:p>
            <a:pPr marL="457200" indent="-457200" algn="just"/>
            <a:r>
              <a:rPr lang="uk-UA" sz="3600"/>
              <a:t>логічний та арифметичний контроль.</a:t>
            </a:r>
            <a:endParaRPr lang="uk-UA"/>
          </a:p>
          <a:p>
            <a:pPr marL="0" indent="0" algn="ctr">
              <a:buNone/>
            </a:pPr>
            <a:endParaRPr lang="uk-UA" sz="3600" b="1"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val="1461585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55000" lnSpcReduction="20000"/>
          </a:bodyPr>
          <a:lstStyle/>
          <a:p>
            <a:pPr marL="0" indent="0" algn="ctr">
              <a:buNone/>
            </a:pPr>
            <a:endParaRPr lang="uk-UA" sz="800" b="1" dirty="0" smtClean="0"/>
          </a:p>
          <a:p>
            <a:pPr marL="0" indent="0" algn="ctr">
              <a:buNone/>
            </a:pPr>
            <a:r>
              <a:rPr lang="uk-UA" sz="5100" b="1" dirty="0" smtClean="0"/>
              <a:t>Додаткові </a:t>
            </a:r>
            <a:r>
              <a:rPr lang="uk-UA" sz="5100" b="1" dirty="0"/>
              <a:t>заходи здійснення фінансового </a:t>
            </a:r>
            <a:r>
              <a:rPr lang="uk-UA" sz="5100" b="1" dirty="0" smtClean="0"/>
              <a:t>контролю</a:t>
            </a:r>
          </a:p>
          <a:p>
            <a:pPr algn="just"/>
            <a:endParaRPr lang="uk-UA" sz="1100" dirty="0" smtClean="0"/>
          </a:p>
          <a:p>
            <a:pPr algn="just"/>
            <a:r>
              <a:rPr lang="uk-UA" sz="3600" dirty="0" smtClean="0"/>
              <a:t>У </a:t>
            </a:r>
            <a:r>
              <a:rPr lang="uk-UA" sz="3600" dirty="0"/>
              <a:t>разі відкриття суб’єктом декларування або членом його сім’ї валютного рахунка в установі банку-нерезидента відповідний суб’єкт декларування зобов’язаний у десятиденний строк письмово повідомити про це Національне агентство з питань запобігання корупції (НАЗК) у встановленому ним порядку, із зазначенням номера рахунка і місцезнаходження банку-нерезидента.</a:t>
            </a:r>
          </a:p>
          <a:p>
            <a:pPr marL="0" indent="0" algn="just">
              <a:buNone/>
            </a:pPr>
            <a:endParaRPr lang="uk-UA" sz="1200" dirty="0"/>
          </a:p>
          <a:p>
            <a:pPr algn="just"/>
            <a:r>
              <a:rPr lang="uk-UA" sz="3600" dirty="0"/>
              <a:t> У разі суттєвої зміни у майновому стані суб’єкта декларування, а саме отримання ним доходу, придбання майна на суму, </a:t>
            </a:r>
            <a:r>
              <a:rPr lang="uk-UA" sz="3600" u="sng" dirty="0"/>
              <a:t>яка перевищує 50 </a:t>
            </a:r>
            <a:r>
              <a:rPr lang="uk-UA" sz="3600" u="sng" dirty="0" smtClean="0"/>
              <a:t>прожиткових мінімумів, </a:t>
            </a:r>
            <a:r>
              <a:rPr lang="uk-UA" sz="3600" u="sng" dirty="0"/>
              <a:t>встановлених на 1 січня відповідного року</a:t>
            </a:r>
            <a:r>
              <a:rPr lang="uk-UA" sz="3600" dirty="0"/>
              <a:t>, зазначений суб’єкт у десятиденний строк з моменту отримання доходу або придбання майна зобов’язаний письмово повідомити про це НАЗК. Зазначена інформація вноситься до Єдиного державного реєстру декларацій осіб, уповноважених на виконання функцій держави або місцевого самоврядування, та оприлюднюється на офіційному веб-сайті Національного агентства</a:t>
            </a:r>
            <a:r>
              <a:rPr lang="uk-UA" sz="3600" dirty="0" smtClean="0"/>
              <a:t>.</a:t>
            </a:r>
            <a:endParaRPr lang="uk-UA" sz="3600" dirty="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val="38493826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363272" cy="1349782"/>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7" name="Объект 6"/>
          <p:cNvSpPr>
            <a:spLocks noGrp="1"/>
          </p:cNvSpPr>
          <p:nvPr>
            <p:ph sz="half" idx="1"/>
          </p:nvPr>
        </p:nvSpPr>
        <p:spPr>
          <a:xfrm>
            <a:off x="395536" y="1844824"/>
            <a:ext cx="3672408" cy="4536504"/>
          </a:xfrm>
        </p:spPr>
        <p:txBody>
          <a:bodyPr>
            <a:noAutofit/>
          </a:bodyPr>
          <a:lstStyle/>
          <a:p>
            <a:pPr marL="0" indent="0">
              <a:buNone/>
            </a:pPr>
            <a:r>
              <a:rPr lang="uk-UA" sz="2300" u="sng"/>
              <a:t>Моніторинг способу життя  </a:t>
            </a:r>
            <a:r>
              <a:rPr lang="uk-UA" sz="2300"/>
              <a:t>- </a:t>
            </a:r>
            <a:r>
              <a:rPr lang="uk-UA" sz="2300" smtClean="0"/>
              <a:t>вибіркове </a:t>
            </a:r>
            <a:r>
              <a:rPr lang="uk-UA" sz="2300"/>
              <a:t>дослідження  способу життя суб’єктів декларування з метою встановлення відповідності їх рівня життя наявним у них та членів їх сім’ї майну і одержаним ними доходам згідно з декларацією особи, уповноваженої на виконання функцій держави або місцевого самоврядування.</a:t>
            </a:r>
          </a:p>
        </p:txBody>
      </p:sp>
      <p:sp>
        <p:nvSpPr>
          <p:cNvPr id="8" name="Объект 7"/>
          <p:cNvSpPr>
            <a:spLocks noGrp="1"/>
          </p:cNvSpPr>
          <p:nvPr>
            <p:ph sz="half" idx="2"/>
          </p:nvPr>
        </p:nvSpPr>
        <p:spPr>
          <a:xfrm>
            <a:off x="4644008" y="1916832"/>
            <a:ext cx="4042792" cy="4464496"/>
          </a:xfrm>
        </p:spPr>
        <p:txBody>
          <a:bodyPr>
            <a:normAutofit fontScale="92500" lnSpcReduction="20000"/>
          </a:bodyPr>
          <a:lstStyle/>
          <a:p>
            <a:pPr marL="0" indent="0">
              <a:buNone/>
            </a:pPr>
            <a:r>
              <a:rPr lang="uk-UA" u="sng" dirty="0" smtClean="0"/>
              <a:t>Об</a:t>
            </a:r>
            <a:r>
              <a:rPr lang="en-US" u="sng" dirty="0" smtClean="0"/>
              <a:t>’</a:t>
            </a:r>
            <a:r>
              <a:rPr lang="uk-UA" u="sng" dirty="0" err="1" smtClean="0"/>
              <a:t>єкти</a:t>
            </a:r>
            <a:r>
              <a:rPr lang="uk-UA" u="sng" dirty="0" smtClean="0"/>
              <a:t> дослідження:</a:t>
            </a:r>
          </a:p>
          <a:p>
            <a:r>
              <a:rPr lang="uk-UA" dirty="0"/>
              <a:t>н</a:t>
            </a:r>
            <a:r>
              <a:rPr lang="uk-UA" dirty="0" smtClean="0"/>
              <a:t>ерухомість</a:t>
            </a:r>
            <a:r>
              <a:rPr lang="uk-UA" dirty="0"/>
              <a:t>;</a:t>
            </a:r>
          </a:p>
          <a:p>
            <a:r>
              <a:rPr lang="uk-UA" dirty="0"/>
              <a:t>рухома власність;</a:t>
            </a:r>
          </a:p>
          <a:p>
            <a:r>
              <a:rPr lang="uk-UA" dirty="0" smtClean="0"/>
              <a:t>хобі</a:t>
            </a:r>
            <a:r>
              <a:rPr lang="uk-UA" dirty="0"/>
              <a:t>;</a:t>
            </a:r>
          </a:p>
          <a:p>
            <a:r>
              <a:rPr lang="uk-UA" dirty="0"/>
              <a:t>подорожі (виїзди за кордон, рівень відпочинку);</a:t>
            </a:r>
          </a:p>
          <a:p>
            <a:r>
              <a:rPr lang="uk-UA" dirty="0"/>
              <a:t>дозвілля;</a:t>
            </a:r>
          </a:p>
          <a:p>
            <a:r>
              <a:rPr lang="uk-UA" dirty="0"/>
              <a:t>колекції (витвори  мистецтва, ювелірні вироби тощо);</a:t>
            </a:r>
          </a:p>
          <a:p>
            <a:r>
              <a:rPr lang="uk-UA" dirty="0"/>
              <a:t>коло спілкування.</a:t>
            </a:r>
            <a:endParaRPr lang="ru-RU" dirty="0"/>
          </a:p>
          <a:p>
            <a:pPr marL="0" indent="0">
              <a:buNone/>
            </a:pPr>
            <a:endParaRPr lang="uk-UA" dirty="0"/>
          </a:p>
        </p:txBody>
      </p:sp>
      <p:pic>
        <p:nvPicPr>
          <p:cNvPr id="4" name="Рисунок 3" descr="http://www.nsj.gov.ua/images/logo/logo3.png"/>
          <p:cNvPicPr/>
          <p:nvPr/>
        </p:nvPicPr>
        <p:blipFill>
          <a:blip r:embed="rId2" cstate="print"/>
          <a:srcRect/>
          <a:stretch>
            <a:fillRect/>
          </a:stretch>
        </p:blipFill>
        <p:spPr bwMode="auto">
          <a:xfrm>
            <a:off x="1363192" y="55115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4087" y="853156"/>
            <a:ext cx="3584575" cy="469265"/>
          </a:xfrm>
          <a:prstGeom prst="rect">
            <a:avLst/>
          </a:prstGeom>
          <a:noFill/>
        </p:spPr>
      </p:pic>
    </p:spTree>
    <p:extLst>
      <p:ext uri="{BB962C8B-B14F-4D97-AF65-F5344CB8AC3E}">
        <p14:creationId xmlns:p14="http://schemas.microsoft.com/office/powerpoint/2010/main" val="735529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2060848"/>
            <a:ext cx="8640960" cy="4392488"/>
          </a:xfrm>
        </p:spPr>
        <p:txBody>
          <a:bodyPr>
            <a:normAutofit/>
          </a:bodyPr>
          <a:lstStyle/>
          <a:p>
            <a:pPr marL="0" indent="0" algn="ctr">
              <a:buNone/>
            </a:pPr>
            <a:r>
              <a:rPr lang="uk-UA" sz="4400" b="1" smtClean="0"/>
              <a:t>Викривач:</a:t>
            </a:r>
          </a:p>
          <a:p>
            <a:pPr algn="just"/>
            <a:r>
              <a:rPr lang="uk-UA" smtClean="0"/>
              <a:t>особа</a:t>
            </a:r>
            <a:r>
              <a:rPr lang="uk-UA"/>
              <a:t>, яка надає допомогу в запобіганні і протидії </a:t>
            </a:r>
            <a:r>
              <a:rPr lang="uk-UA" smtClean="0"/>
              <a:t>корупції. </a:t>
            </a:r>
            <a:endParaRPr lang="uk-UA"/>
          </a:p>
          <a:p>
            <a:pPr algn="just"/>
            <a:r>
              <a:rPr lang="uk-UA"/>
              <a:t>Це особа, яка за наявності обґрунтованого переконання, що інформація є достовірною, повідомляє про порушення </a:t>
            </a:r>
            <a:r>
              <a:rPr lang="uk-UA" smtClean="0"/>
              <a:t>вимог </a:t>
            </a:r>
            <a:r>
              <a:rPr lang="uk-UA"/>
              <a:t>антикорупційного законодавства іншою особою.</a:t>
            </a:r>
          </a:p>
          <a:p>
            <a:endParaRPr lang="uk-UA" sz="2800" dirty="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p14="http://schemas.microsoft.com/office/powerpoint/2010/main" val="3436409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6" name="Объект 5"/>
          <p:cNvSpPr>
            <a:spLocks noGrp="1"/>
          </p:cNvSpPr>
          <p:nvPr>
            <p:ph sz="half" idx="2"/>
          </p:nvPr>
        </p:nvSpPr>
        <p:spPr>
          <a:xfrm>
            <a:off x="323528" y="2564904"/>
            <a:ext cx="3888432" cy="3960439"/>
          </a:xfrm>
        </p:spPr>
        <p:txBody>
          <a:bodyPr>
            <a:normAutofit fontScale="85000" lnSpcReduction="10000"/>
          </a:bodyPr>
          <a:lstStyle/>
          <a:p>
            <a:pPr marL="0" indent="0" algn="ctr">
              <a:buNone/>
            </a:pPr>
            <a:r>
              <a:rPr lang="uk-UA" b="1" u="sng"/>
              <a:t>ПЕРСОНІФІКОВАНЕ</a:t>
            </a:r>
            <a:r>
              <a:rPr lang="uk-UA" b="1"/>
              <a:t>:</a:t>
            </a:r>
          </a:p>
          <a:p>
            <a:r>
              <a:rPr lang="uk-UA"/>
              <a:t>Особа попереджається про кримінальну відповідальність.</a:t>
            </a:r>
          </a:p>
          <a:p>
            <a:pPr marL="0" indent="0">
              <a:buNone/>
            </a:pPr>
            <a:endParaRPr lang="uk-UA" sz="1100"/>
          </a:p>
          <a:p>
            <a:pPr marL="0" indent="0">
              <a:buNone/>
            </a:pPr>
            <a:r>
              <a:rPr lang="uk-UA"/>
              <a:t>    </a:t>
            </a:r>
            <a:r>
              <a:rPr lang="uk-UA" b="1" smtClean="0"/>
              <a:t>Способи </a:t>
            </a:r>
            <a:r>
              <a:rPr lang="uk-UA" b="1"/>
              <a:t>передачі </a:t>
            </a:r>
            <a:r>
              <a:rPr lang="uk-UA" b="1" smtClean="0"/>
              <a:t>інформації:</a:t>
            </a:r>
            <a:endParaRPr lang="uk-UA" b="1"/>
          </a:p>
          <a:p>
            <a:pPr marL="0" indent="0">
              <a:buNone/>
            </a:pPr>
            <a:endParaRPr lang="uk-UA" sz="1100" b="1"/>
          </a:p>
          <a:p>
            <a:r>
              <a:rPr lang="uk-UA"/>
              <a:t>безпосередньо (усно, письмово); </a:t>
            </a:r>
          </a:p>
          <a:p>
            <a:r>
              <a:rPr lang="ru-RU"/>
              <a:t>через спеціальні телефонні лінії;</a:t>
            </a:r>
          </a:p>
          <a:p>
            <a:r>
              <a:rPr lang="ru-RU"/>
              <a:t>офіційні веб-сайти;</a:t>
            </a:r>
          </a:p>
          <a:p>
            <a:r>
              <a:rPr lang="ru-RU"/>
              <a:t>засоби електронного зв’язку</a:t>
            </a:r>
            <a:r>
              <a:rPr lang="ru-RU" smtClean="0"/>
              <a:t>.</a:t>
            </a:r>
            <a:endParaRPr lang="ru-RU"/>
          </a:p>
        </p:txBody>
      </p:sp>
      <p:sp>
        <p:nvSpPr>
          <p:cNvPr id="9" name="Текст 8"/>
          <p:cNvSpPr>
            <a:spLocks noGrp="1"/>
          </p:cNvSpPr>
          <p:nvPr>
            <p:ph type="body" sz="quarter" idx="3"/>
          </p:nvPr>
        </p:nvSpPr>
        <p:spPr>
          <a:xfrm>
            <a:off x="2699792" y="1624420"/>
            <a:ext cx="3886582" cy="724460"/>
          </a:xfrm>
        </p:spPr>
        <p:txBody>
          <a:bodyPr>
            <a:normAutofit/>
          </a:bodyPr>
          <a:lstStyle/>
          <a:p>
            <a:pPr algn="ctr"/>
            <a:r>
              <a:rPr lang="uk-UA" sz="3600" smtClean="0"/>
              <a:t>ПОВІДОМЛЕННЯ</a:t>
            </a:r>
            <a:endParaRPr lang="uk-UA" sz="3600"/>
          </a:p>
        </p:txBody>
      </p:sp>
      <p:sp>
        <p:nvSpPr>
          <p:cNvPr id="10" name="Объект 9"/>
          <p:cNvSpPr>
            <a:spLocks noGrp="1"/>
          </p:cNvSpPr>
          <p:nvPr>
            <p:ph sz="quarter" idx="4"/>
          </p:nvPr>
        </p:nvSpPr>
        <p:spPr>
          <a:xfrm>
            <a:off x="4283969" y="2492896"/>
            <a:ext cx="4402832" cy="4032447"/>
          </a:xfrm>
        </p:spPr>
        <p:txBody>
          <a:bodyPr>
            <a:noAutofit/>
          </a:bodyPr>
          <a:lstStyle/>
          <a:p>
            <a:pPr marL="0" indent="0" algn="ctr">
              <a:buNone/>
            </a:pPr>
            <a:r>
              <a:rPr lang="uk-UA" sz="1700" b="1" u="sng"/>
              <a:t>АНОНІМНЕ</a:t>
            </a:r>
            <a:r>
              <a:rPr lang="uk-UA" sz="1700" b="1"/>
              <a:t>:</a:t>
            </a:r>
          </a:p>
          <a:p>
            <a:pPr marL="0" indent="0" algn="just">
              <a:buNone/>
            </a:pPr>
            <a:r>
              <a:rPr lang="uk-UA" sz="1700"/>
              <a:t>Анонімне повідомлення про </a:t>
            </a:r>
            <a:r>
              <a:rPr lang="uk-UA" sz="1700" smtClean="0"/>
              <a:t>порушення </a:t>
            </a:r>
            <a:r>
              <a:rPr lang="uk-UA" sz="1700"/>
              <a:t>вимог підлягає розгляду, якщо наведена у ньому інформація стосується конкретної особи, містить фактичні дані, які можуть бути перевірені.</a:t>
            </a:r>
          </a:p>
          <a:p>
            <a:pPr marL="0" indent="0" algn="just">
              <a:buNone/>
            </a:pPr>
            <a:r>
              <a:rPr lang="uk-UA" sz="1700"/>
              <a:t>Анонімне повідомлення про порушення вимог цього Закону підлягає перевірці у термін не більше </a:t>
            </a:r>
            <a:r>
              <a:rPr lang="uk-UA" sz="1700" smtClean="0"/>
              <a:t>15 </a:t>
            </a:r>
            <a:r>
              <a:rPr lang="uk-UA" sz="1700"/>
              <a:t>днів від дня його отримання. Якщо у вказаний термін перевірити інформацію, що міститься в повідомленні, неможливо, керівник відповідного органу або його заступник продовжують термін розгляду повідомлення до </a:t>
            </a:r>
            <a:r>
              <a:rPr lang="uk-UA" sz="1700" smtClean="0"/>
              <a:t>30 </a:t>
            </a:r>
            <a:r>
              <a:rPr lang="uk-UA" sz="1700"/>
              <a:t>днів від дня його отримання</a:t>
            </a:r>
            <a:r>
              <a:rPr lang="uk-UA" sz="1700" smtClean="0"/>
              <a:t>.</a:t>
            </a:r>
            <a:endParaRPr lang="uk-UA" sz="1700"/>
          </a:p>
        </p:txBody>
      </p:sp>
      <p:pic>
        <p:nvPicPr>
          <p:cNvPr id="4" name="Рисунок 3" descr="http://www.nsj.gov.ua/images/logo/logo3.png"/>
          <p:cNvPicPr/>
          <p:nvPr/>
        </p:nvPicPr>
        <p:blipFill>
          <a:blip r:embed="rId2" cstate="print"/>
          <a:srcRect/>
          <a:stretch>
            <a:fillRect/>
          </a:stretch>
        </p:blipFill>
        <p:spPr bwMode="auto">
          <a:xfrm>
            <a:off x="1366144" y="551157"/>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94087" y="853156"/>
            <a:ext cx="3584575" cy="469265"/>
          </a:xfrm>
          <a:prstGeom prst="rect">
            <a:avLst/>
          </a:prstGeom>
          <a:noFill/>
        </p:spPr>
      </p:pic>
    </p:spTree>
    <p:extLst>
      <p:ext uri="{BB962C8B-B14F-4D97-AF65-F5344CB8AC3E}">
        <p14:creationId xmlns:p14="http://schemas.microsoft.com/office/powerpoint/2010/main" val="41831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844824"/>
            <a:ext cx="8640960" cy="4680520"/>
          </a:xfrm>
        </p:spPr>
        <p:txBody>
          <a:bodyPr>
            <a:normAutofit fontScale="92500" lnSpcReduction="10000"/>
          </a:bodyPr>
          <a:lstStyle/>
          <a:p>
            <a:pPr marL="0" indent="0" algn="ctr">
              <a:buNone/>
            </a:pPr>
            <a:r>
              <a:rPr lang="uk-UA" sz="4300" b="1" i="1" dirty="0" smtClean="0"/>
              <a:t>Декларування</a:t>
            </a:r>
          </a:p>
          <a:p>
            <a:pPr marL="0" indent="0" algn="ctr">
              <a:buNone/>
            </a:pPr>
            <a:r>
              <a:rPr lang="uk-UA" sz="3600" b="1" dirty="0" smtClean="0"/>
              <a:t>У </a:t>
            </a:r>
            <a:r>
              <a:rPr lang="uk-UA" sz="3600" b="1" dirty="0"/>
              <a:t>декларації зазначаються відомості </a:t>
            </a:r>
            <a:r>
              <a:rPr lang="ru-RU" sz="3600" b="1" dirty="0"/>
              <a:t>про</a:t>
            </a:r>
            <a:r>
              <a:rPr lang="ru-RU" sz="3600" b="1" dirty="0" smtClean="0"/>
              <a:t>:</a:t>
            </a:r>
          </a:p>
          <a:p>
            <a:pPr algn="just"/>
            <a:r>
              <a:rPr lang="uk-UA" sz="2800" dirty="0"/>
              <a:t>об’єкти нерухомості, що належать суб’єкту декларування та членам його сім’ї на праві приватної власності, включаючи спільну власність, або знаходяться у них в оренді чи на іншому праві користування, незалежно від форми укладення правочину, внаслідок якого набуте таке право;</a:t>
            </a:r>
          </a:p>
          <a:p>
            <a:pPr marL="0" indent="0" algn="just">
              <a:buNone/>
            </a:pPr>
            <a:endParaRPr lang="uk-UA" sz="800" dirty="0"/>
          </a:p>
          <a:p>
            <a:pPr algn="just"/>
            <a:r>
              <a:rPr lang="uk-UA" sz="2800" dirty="0"/>
              <a:t>об’єкти незавершеного будівництва, об’єкти, не прийняті в експлуатацію або право власності на які не зареєстроване в установленому законом порядку.</a:t>
            </a:r>
            <a:endParaRPr lang="uk-UA" sz="2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3334560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70000" lnSpcReduction="20000"/>
          </a:bodyPr>
          <a:lstStyle/>
          <a:p>
            <a:pPr marL="0" indent="0" algn="ctr">
              <a:buNone/>
            </a:pPr>
            <a:r>
              <a:rPr lang="uk-UA" sz="4600" b="1"/>
              <a:t>У декларації зазначаються відомості </a:t>
            </a:r>
            <a:r>
              <a:rPr lang="ru-RU" sz="4600" b="1"/>
              <a:t>про</a:t>
            </a:r>
            <a:r>
              <a:rPr lang="ru-RU" sz="4600" b="1" smtClean="0"/>
              <a:t>:</a:t>
            </a:r>
          </a:p>
          <a:p>
            <a:pPr algn="just"/>
            <a:endParaRPr lang="uk-UA" sz="800" smtClean="0"/>
          </a:p>
          <a:p>
            <a:pPr algn="just"/>
            <a:r>
              <a:rPr lang="uk-UA" sz="3600" smtClean="0"/>
              <a:t>цінне </a:t>
            </a:r>
            <a:r>
              <a:rPr lang="uk-UA" sz="3600"/>
              <a:t>рухоме майно, вартість якого перевищує 100 мінімальних заробітних плат, встановлених на 1 січня звітного року, що належить суб’єкту декларування або членам його сім’ї на праві приватної власності, у тому числі спільної власності, або перебуває в його володінні або користуванні незалежно від форми правочину, внаслідок якого набуте таке право;</a:t>
            </a:r>
          </a:p>
          <a:p>
            <a:pPr algn="just"/>
            <a:r>
              <a:rPr lang="uk-UA" sz="3600"/>
              <a:t>цінні папери, у тому числі акції, облігації, чеки, сертифікати, векселі, що належать суб’єкту декларування або членам його сім’ї, із відображенням відомостей стосовно виду цінного папера, його емітента, дати набуття цінних паперів у власність, кількості та номінальної вартості цінних паперів.</a:t>
            </a:r>
            <a:endParaRPr lang="ru-RU" sz="3600" b="1"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88023" y="889833"/>
            <a:ext cx="3584575" cy="469265"/>
          </a:xfrm>
          <a:prstGeom prst="rect">
            <a:avLst/>
          </a:prstGeom>
          <a:noFill/>
        </p:spPr>
      </p:pic>
    </p:spTree>
    <p:extLst>
      <p:ext uri="{BB962C8B-B14F-4D97-AF65-F5344CB8AC3E}">
        <p14:creationId xmlns:p14="http://schemas.microsoft.com/office/powerpoint/2010/main" val="1976022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1527</TotalTime>
  <Words>1141</Words>
  <Application>Microsoft Office PowerPoint</Application>
  <PresentationFormat>Экран (4:3)</PresentationFormat>
  <Paragraphs>97</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Національна школа суддів України                СЕМІНАР для суддів та викладачів         Національної     школи     суддів     України        "СУДОВА ПРАКТИКА РОЗГЛЯДУ           СПРАВ ЩОДО НАСИЛЬСТВА                         В СІМ’Ї"                    м. Київ, 11 грудня 2013 року  </dc:title>
  <cp:lastModifiedBy>Шаповалова Ольга Анатоліївна</cp:lastModifiedBy>
  <cp:revision>80</cp:revision>
  <dcterms:modified xsi:type="dcterms:W3CDTF">2017-03-21T11:51:16Z</dcterms:modified>
</cp:coreProperties>
</file>